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79" r:id="rId2"/>
    <p:sldId id="297" r:id="rId3"/>
    <p:sldId id="298" r:id="rId4"/>
    <p:sldId id="318" r:id="rId5"/>
    <p:sldId id="326" r:id="rId6"/>
    <p:sldId id="304" r:id="rId7"/>
    <p:sldId id="305" r:id="rId8"/>
    <p:sldId id="320" r:id="rId9"/>
    <p:sldId id="328" r:id="rId10"/>
    <p:sldId id="329" r:id="rId11"/>
    <p:sldId id="327" r:id="rId12"/>
    <p:sldId id="321" r:id="rId13"/>
    <p:sldId id="311" r:id="rId14"/>
    <p:sldId id="312" r:id="rId15"/>
    <p:sldId id="325" r:id="rId16"/>
    <p:sldId id="330" r:id="rId17"/>
    <p:sldId id="331" r:id="rId18"/>
    <p:sldId id="322" r:id="rId19"/>
    <p:sldId id="332" r:id="rId20"/>
    <p:sldId id="314" r:id="rId21"/>
    <p:sldId id="323" r:id="rId22"/>
    <p:sldId id="316" r:id="rId23"/>
    <p:sldId id="333" r:id="rId24"/>
    <p:sldId id="317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18"/>
            <p14:sldId id="326"/>
            <p14:sldId id="304"/>
            <p14:sldId id="305"/>
            <p14:sldId id="320"/>
            <p14:sldId id="328"/>
            <p14:sldId id="329"/>
            <p14:sldId id="327"/>
            <p14:sldId id="321"/>
            <p14:sldId id="311"/>
            <p14:sldId id="312"/>
            <p14:sldId id="325"/>
            <p14:sldId id="330"/>
            <p14:sldId id="331"/>
            <p14:sldId id="322"/>
            <p14:sldId id="332"/>
            <p14:sldId id="314"/>
            <p14:sldId id="323"/>
            <p14:sldId id="316"/>
            <p14:sldId id="333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FEB"/>
    <a:srgbClr val="F0F5FC"/>
    <a:srgbClr val="0A3CF5"/>
    <a:srgbClr val="0AE9F5"/>
    <a:srgbClr val="0A06A2"/>
    <a:srgbClr val="642FFF"/>
    <a:srgbClr val="F24B28"/>
    <a:srgbClr val="090509"/>
    <a:srgbClr val="642EFF"/>
    <a:srgbClr val="0B0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5" autoAdjust="0"/>
    <p:restoredTop sz="96405"/>
  </p:normalViewPr>
  <p:slideViewPr>
    <p:cSldViewPr snapToGrid="0" snapToObjects="1">
      <p:cViewPr>
        <p:scale>
          <a:sx n="150" d="100"/>
          <a:sy n="150" d="100"/>
        </p:scale>
        <p:origin x="448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2024/8/9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DeviceShare</a:t>
            </a:r>
            <a:r>
              <a:rPr lang="zh-CN" altLang="en-US" sz="5400" dirty="0"/>
              <a:t>：基于</a:t>
            </a:r>
            <a:r>
              <a:rPr lang="en-US" altLang="zh-CN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OpenKylin</a:t>
            </a:r>
            <a:r>
              <a:rPr lang="zh-CN" altLang="en-US" sz="5400" dirty="0"/>
              <a:t>的</a:t>
            </a: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Hid-Input</a:t>
            </a:r>
            <a:r>
              <a:rPr lang="zh-CN" altLang="en-US" sz="5400" dirty="0"/>
              <a:t>设备共享解决方案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MobiNetS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马浩天 李嘉诚 王振华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赵志为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916CF9-C414-FCD3-9D67-B4EFCEBA6E9A}"/>
              </a:ext>
            </a:extLst>
          </p:cNvPr>
          <p:cNvSpPr/>
          <p:nvPr/>
        </p:nvSpPr>
        <p:spPr>
          <a:xfrm>
            <a:off x="6569339" y="1544320"/>
            <a:ext cx="3641461" cy="39776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5E0E87B-5979-8A84-C57C-33AFD071C6F7}"/>
              </a:ext>
            </a:extLst>
          </p:cNvPr>
          <p:cNvSpPr/>
          <p:nvPr/>
        </p:nvSpPr>
        <p:spPr>
          <a:xfrm>
            <a:off x="788299" y="1544320"/>
            <a:ext cx="3641461" cy="39776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499" y="2053726"/>
            <a:ext cx="3920862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亮点</a:t>
            </a:r>
            <a:r>
              <a:rPr lang="en-US" altLang="zh-CN" dirty="0"/>
              <a:t>2</a:t>
            </a:r>
            <a:r>
              <a:rPr lang="zh-CN" altLang="en-US" dirty="0"/>
              <a:t>：自动配置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无需用户手动配置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自动注册服务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自动发现服务</a:t>
            </a:r>
            <a:endParaRPr lang="en-US" altLang="zh-CN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253ECBCC-50CE-3D8B-A422-CD5D5232CD23}"/>
              </a:ext>
            </a:extLst>
          </p:cNvPr>
          <p:cNvSpPr txBox="1">
            <a:spLocks/>
          </p:cNvSpPr>
          <p:nvPr/>
        </p:nvSpPr>
        <p:spPr>
          <a:xfrm>
            <a:off x="6884299" y="2053727"/>
            <a:ext cx="3920862" cy="462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亮点</a:t>
            </a:r>
            <a:r>
              <a:rPr lang="en-US" altLang="zh-CN" dirty="0"/>
              <a:t>3</a:t>
            </a:r>
            <a:r>
              <a:rPr lang="zh-CN" altLang="en-US" dirty="0"/>
              <a:t>：安全性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敏感数据加密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准入机制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防身份伪造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7320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亮点</a:t>
            </a:r>
            <a:r>
              <a:rPr lang="en-US" altLang="zh-CN" dirty="0"/>
              <a:t>4</a:t>
            </a:r>
            <a:r>
              <a:rPr lang="zh-CN" altLang="en-US" dirty="0"/>
              <a:t>：用户友好的</a:t>
            </a:r>
            <a:r>
              <a:rPr lang="en-US" altLang="zh-CN" dirty="0"/>
              <a:t>GUI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D16440-C866-D72C-F3F7-F1B44842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730" y="2283846"/>
            <a:ext cx="3840691" cy="3189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ACD38C-4AF0-FA9C-0746-9DC7D2C7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19B9C"/>
              </a:clrFrom>
              <a:clrTo>
                <a:srgbClr val="919B9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578" y="2910637"/>
            <a:ext cx="2565400" cy="1568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362906-FB22-B6CD-9119-84F52AA347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137" y="2460546"/>
            <a:ext cx="3235960" cy="2836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265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技术难点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08384ED-FE82-03EA-5644-BE1D52468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55043093"/>
              </p:ext>
            </p:extLst>
          </p:nvPr>
        </p:nvGraphicFramePr>
        <p:xfrm>
          <a:off x="5024438" y="1823826"/>
          <a:ext cx="647329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162">
                  <a:extLst>
                    <a:ext uri="{9D8B030D-6E8A-4147-A177-3AD203B41FA5}">
                      <a16:colId xmlns:a16="http://schemas.microsoft.com/office/drawing/2014/main" val="582071861"/>
                    </a:ext>
                  </a:extLst>
                </a:gridCol>
                <a:gridCol w="4919133">
                  <a:extLst>
                    <a:ext uri="{9D8B030D-6E8A-4147-A177-3AD203B41FA5}">
                      <a16:colId xmlns:a16="http://schemas.microsoft.com/office/drawing/2014/main" val="1425175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第三方模块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引用情况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191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PyQT5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界面开发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qt-material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提升界面美观度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27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pynput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监听控制键鼠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02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uinput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Wayland</a:t>
                      </a:r>
                      <a:r>
                        <a:rPr lang="zh-CN" altLang="en-US" dirty="0"/>
                        <a:t>环境下模拟输入事件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32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evdev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wayland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环境下读取输入事件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zeroconf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服务注册服务发现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11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rsa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公私钥加密认证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62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screeninfo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用于获取多显示器的配置信息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80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pillow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图片生成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291316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技术栈与调用库</a:t>
            </a:r>
          </a:p>
        </p:txBody>
      </p:sp>
      <p:pic>
        <p:nvPicPr>
          <p:cNvPr id="2050" name="Picture 2" descr="python™">
            <a:extLst>
              <a:ext uri="{FF2B5EF4-FFF2-40B4-BE49-F238E27FC236}">
                <a16:creationId xmlns:a16="http://schemas.microsoft.com/office/drawing/2014/main" id="{2193E1E3-12C0-F683-FFDD-7B3703D2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" y="1705293"/>
            <a:ext cx="3341274" cy="9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t · GitHub">
            <a:extLst>
              <a:ext uri="{FF2B5EF4-FFF2-40B4-BE49-F238E27FC236}">
                <a16:creationId xmlns:a16="http://schemas.microsoft.com/office/drawing/2014/main" id="{B96CB5A5-E94F-CD3E-FB54-0BEC6E6B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" y="3429000"/>
            <a:ext cx="1393932" cy="13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0E391-4016-C546-00F4-A999E49D3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9" y="3429000"/>
            <a:ext cx="1393932" cy="139393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5542729" y="6076472"/>
            <a:ext cx="1106541" cy="33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/>
              <a:t>系统架构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软件功能框架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4686DF-B868-E846-CB10-4B11BD57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80" y="1184159"/>
            <a:ext cx="8087360" cy="48923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2525209" y="6091695"/>
            <a:ext cx="1396551" cy="3333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600" dirty="0"/>
              <a:t>系统运行流程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系统运行流程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A4FB7E-2ABB-AF1F-941A-AF7663B1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9" y="1136951"/>
            <a:ext cx="3698239" cy="2538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AC00B4-D62B-399F-8401-469E1524AF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8" y="3675052"/>
            <a:ext cx="3698240" cy="2568107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0A9EA14-3A3E-D496-87FC-354C74CB99F5}"/>
              </a:ext>
            </a:extLst>
          </p:cNvPr>
          <p:cNvSpPr txBox="1">
            <a:spLocks/>
          </p:cNvSpPr>
          <p:nvPr/>
        </p:nvSpPr>
        <p:spPr>
          <a:xfrm>
            <a:off x="7010849" y="3095624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/>
              <a:t>服务端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21896F6-804A-E177-28E6-96F361A0D1A8}"/>
              </a:ext>
            </a:extLst>
          </p:cNvPr>
          <p:cNvSpPr txBox="1">
            <a:spLocks/>
          </p:cNvSpPr>
          <p:nvPr/>
        </p:nvSpPr>
        <p:spPr>
          <a:xfrm>
            <a:off x="7010849" y="5721049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/>
              <a:t>客户端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EC0A9-4FA8-54D8-EC21-0784EC741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4" y="1230696"/>
            <a:ext cx="3024896" cy="47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1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系统设计难点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AF8FCD-6CDE-64AA-7544-A79B966DD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813050"/>
            <a:ext cx="4677019" cy="30797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E84176-05E2-B00D-6F07-853D7C177FE1}"/>
              </a:ext>
            </a:extLst>
          </p:cNvPr>
          <p:cNvSpPr txBox="1"/>
          <p:nvPr/>
        </p:nvSpPr>
        <p:spPr>
          <a:xfrm>
            <a:off x="528955" y="1536700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难点</a:t>
            </a:r>
            <a:r>
              <a:rPr lang="en-US" altLang="zh-CN" sz="2800" dirty="0">
                <a:latin typeface="+mn-ea"/>
              </a:rPr>
              <a:t>1</a:t>
            </a:r>
            <a:r>
              <a:rPr lang="zh-CN" altLang="en-US" sz="2800" dirty="0">
                <a:latin typeface="+mn-ea"/>
              </a:rPr>
              <a:t>：异构操作系统兼容</a:t>
            </a:r>
            <a:endParaRPr lang="en-US" altLang="zh-CN" sz="2800" dirty="0">
              <a:latin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D7F839-52BE-7B9E-4700-2EA0D67C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502" y="2323481"/>
            <a:ext cx="1047501" cy="10475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4FFEFB-D8B4-4E26-2FCC-3E1BDB8A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975" y="1965960"/>
            <a:ext cx="1551592" cy="15515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DC4187-CA5E-0758-3580-CE78A12CA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3" y="2143760"/>
            <a:ext cx="1276512" cy="1276512"/>
          </a:xfrm>
          <a:prstGeom prst="rect">
            <a:avLst/>
          </a:prstGeom>
        </p:spPr>
      </p:pic>
      <p:pic>
        <p:nvPicPr>
          <p:cNvPr id="21" name="Picture 2" descr="openKylin（开放麒麟）">
            <a:extLst>
              <a:ext uri="{FF2B5EF4-FFF2-40B4-BE49-F238E27FC236}">
                <a16:creationId xmlns:a16="http://schemas.microsoft.com/office/drawing/2014/main" id="{A88D57DE-D0D5-335A-3313-FE2628CD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43" y="3740377"/>
            <a:ext cx="3327400" cy="86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78D758F1-8AD1-A377-9494-DA8B1CDC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829" y="5234876"/>
            <a:ext cx="2471103" cy="5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Wayland logo">
            <a:extLst>
              <a:ext uri="{FF2B5EF4-FFF2-40B4-BE49-F238E27FC236}">
                <a16:creationId xmlns:a16="http://schemas.microsoft.com/office/drawing/2014/main" id="{70758D71-98C6-6AD8-A9B1-3A49317E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292" y="4658624"/>
            <a:ext cx="846772" cy="10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63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系统设计难点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8887C-3DF1-462F-47AA-550088C47544}"/>
              </a:ext>
            </a:extLst>
          </p:cNvPr>
          <p:cNvSpPr txBox="1"/>
          <p:nvPr/>
        </p:nvSpPr>
        <p:spPr>
          <a:xfrm>
            <a:off x="566654" y="1390352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难点</a:t>
            </a:r>
            <a:r>
              <a:rPr lang="en-US" altLang="zh-CN" sz="2800" dirty="0">
                <a:latin typeface="+mn-ea"/>
              </a:rPr>
              <a:t>2</a:t>
            </a:r>
            <a:r>
              <a:rPr lang="zh-CN" altLang="en-US" sz="2800" dirty="0">
                <a:latin typeface="+mn-ea"/>
              </a:rPr>
              <a:t>：数据安全性</a:t>
            </a:r>
            <a:endParaRPr lang="en-US" altLang="zh-CN" sz="28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53EBE-FA88-739C-9E11-1A0B15B1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6645" y="1198903"/>
            <a:ext cx="6193509" cy="26040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4A52F4-892F-8F85-A3C0-DA0B98B297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4959" y="4052563"/>
            <a:ext cx="4406763" cy="23336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7B6A6B-0CD2-ADC0-A428-C6F0ACB8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006" y="2965278"/>
            <a:ext cx="3843855" cy="326963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8B04FD5-4E63-D0FC-049B-9964EBAD180C}"/>
              </a:ext>
            </a:extLst>
          </p:cNvPr>
          <p:cNvSpPr/>
          <p:nvPr/>
        </p:nvSpPr>
        <p:spPr>
          <a:xfrm>
            <a:off x="431800" y="2702560"/>
            <a:ext cx="4455160" cy="36836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BE48AC1-3217-47C1-6666-79745570E163}"/>
              </a:ext>
            </a:extLst>
          </p:cNvPr>
          <p:cNvSpPr/>
          <p:nvPr/>
        </p:nvSpPr>
        <p:spPr>
          <a:xfrm>
            <a:off x="5039360" y="1087120"/>
            <a:ext cx="6720840" cy="28346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256D990-BDFD-9259-95C7-F27C6E909B11}"/>
              </a:ext>
            </a:extLst>
          </p:cNvPr>
          <p:cNvSpPr/>
          <p:nvPr/>
        </p:nvSpPr>
        <p:spPr>
          <a:xfrm>
            <a:off x="6492240" y="4038623"/>
            <a:ext cx="5303520" cy="24028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24F7F4-CC33-F9CD-A6FE-2D21FCAE03FD}"/>
              </a:ext>
            </a:extLst>
          </p:cNvPr>
          <p:cNvSpPr txBox="1"/>
          <p:nvPr/>
        </p:nvSpPr>
        <p:spPr>
          <a:xfrm>
            <a:off x="10048240" y="6050242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数据签名加密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C58FEB-15AA-BF03-7D4A-FD2121038229}"/>
              </a:ext>
            </a:extLst>
          </p:cNvPr>
          <p:cNvSpPr txBox="1"/>
          <p:nvPr/>
        </p:nvSpPr>
        <p:spPr>
          <a:xfrm>
            <a:off x="1762262" y="6011147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剪切板加密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13EEE3-A259-7AC3-0AA5-4DCE6E1F168E}"/>
              </a:ext>
            </a:extLst>
          </p:cNvPr>
          <p:cNvSpPr txBox="1"/>
          <p:nvPr/>
        </p:nvSpPr>
        <p:spPr>
          <a:xfrm>
            <a:off x="5153166" y="3312468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主机准入机制</a:t>
            </a:r>
          </a:p>
        </p:txBody>
      </p:sp>
    </p:spTree>
    <p:extLst>
      <p:ext uri="{BB962C8B-B14F-4D97-AF65-F5344CB8AC3E}">
        <p14:creationId xmlns:p14="http://schemas.microsoft.com/office/powerpoint/2010/main" val="319193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项目测试环境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065964-7E8B-5576-510F-637F5CA889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750" y="1910397"/>
            <a:ext cx="10197272" cy="33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3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项目亮点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技术难点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作品演示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E216774-D156-CD9B-2998-5D60271EED5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227092152"/>
              </p:ext>
            </p:extLst>
          </p:nvPr>
        </p:nvGraphicFramePr>
        <p:xfrm>
          <a:off x="528955" y="1202374"/>
          <a:ext cx="4886325" cy="5154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多屏幕管理测试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设备加入监听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相对位置控制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位置保存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设备监听测试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设备加入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设备退出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998">
                <a:tc rowSpan="6">
                  <a:txBody>
                    <a:bodyPr/>
                    <a:lstStyle/>
                    <a:p>
                      <a:r>
                        <a:rPr lang="zh-CN" altLang="en-US" sz="1400" dirty="0"/>
                        <a:t>鼠标控制测试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服务端鼠标控制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切换至客户机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客户机鼠标移动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客户机鼠标点击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客户机鼠标滚轮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回到服务端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r>
                        <a:rPr lang="zh-CN" altLang="en-US" sz="1400" dirty="0"/>
                        <a:t>键盘控制测试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服务端键盘控制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0343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切换至客户机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8302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客户机键盘点击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960"/>
                  </a:ext>
                </a:extLst>
              </a:tr>
              <a:tr h="43049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客户机键盘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release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8374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回到服务端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753005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项目测试结果说明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B7A63911-E3F0-6BED-BC20-F5F6D9251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64120"/>
              </p:ext>
            </p:extLst>
          </p:nvPr>
        </p:nvGraphicFramePr>
        <p:xfrm>
          <a:off x="5415280" y="1202374"/>
          <a:ext cx="4886325" cy="3579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剪切板控制测试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剪切板内容获取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剪切板内容设置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剪切板内容传输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操作延迟测试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测试鼠标点击延迟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32ms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测试鼠标移动延迟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41ms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998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测试键盘输入延迟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36ms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r>
                        <a:rPr lang="zh-CN" altLang="en-US" sz="1400" dirty="0"/>
                        <a:t>兼容性测试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OpenKylin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(Wayland)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Windows11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Dedian12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Ubuntu20.04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MacOS13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作品演示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媒体占位符 1"/>
          <p:cNvSpPr>
            <a:spLocks noGrp="1"/>
          </p:cNvSpPr>
          <p:nvPr>
            <p:ph type="media" sz="quarter" idx="15"/>
          </p:nvPr>
        </p:nvSpPr>
        <p:spPr>
          <a:xfrm>
            <a:off x="529218" y="1778000"/>
            <a:ext cx="11133563" cy="4289912"/>
          </a:xfrm>
        </p:spPr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8C9A5-944B-29E2-172D-B0BEFECD542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835" y="1163313"/>
            <a:ext cx="10220960" cy="26646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9A47AA-18B4-0E36-8603-D3333FA35687}"/>
              </a:ext>
            </a:extLst>
          </p:cNvPr>
          <p:cNvSpPr txBox="1"/>
          <p:nvPr/>
        </p:nvSpPr>
        <p:spPr>
          <a:xfrm>
            <a:off x="647835" y="3859076"/>
            <a:ext cx="8225232" cy="2464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50000"/>
              </a:lnSpc>
              <a:spcBef>
                <a:spcPts val="120"/>
              </a:spcBef>
              <a:spcAft>
                <a:spcPts val="60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后续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规划：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完成文件共享模块的设计与实现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解耦各设备共享模块，支持用户自定义开关相关功能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探索非局域网主机设备共享方案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优化代码质量，提升代码可读性，提高软件性能 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在更多操作系统上进行测试，支持更多类型的系统</a:t>
            </a:r>
          </a:p>
        </p:txBody>
      </p:sp>
    </p:spTree>
    <p:extLst>
      <p:ext uri="{BB962C8B-B14F-4D97-AF65-F5344CB8AC3E}">
        <p14:creationId xmlns:p14="http://schemas.microsoft.com/office/powerpoint/2010/main" val="1873225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请各位评委老师批评指正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电子科技大学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MobiNetS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马浩天 李嘉诚 王振华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赵志为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组织名称：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团队成员：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1646C-FC0C-6ECF-7A17-A8304F64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E98FBE-5FC9-B3E1-B7D5-255D08B9E5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3250" y="2103688"/>
            <a:ext cx="5566135" cy="33871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C19A8F-91BE-7610-6027-E133B3A7E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189" y="2239969"/>
            <a:ext cx="5308640" cy="297387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39D5560-0FD8-8E49-F057-990335ED0CCC}"/>
              </a:ext>
            </a:extLst>
          </p:cNvPr>
          <p:cNvSpPr/>
          <p:nvPr/>
        </p:nvSpPr>
        <p:spPr>
          <a:xfrm>
            <a:off x="5956788" y="3789485"/>
            <a:ext cx="470690" cy="209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25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-50799" y="1367990"/>
            <a:ext cx="5796279" cy="48143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800" dirty="0"/>
              <a:t>基本功能：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支持一套键鼠控制多台主机（</a:t>
            </a:r>
            <a:r>
              <a:rPr lang="en-US" altLang="zh-CN" sz="1800" dirty="0"/>
              <a:t>4</a:t>
            </a:r>
            <a:r>
              <a:rPr lang="zh-CN" altLang="en-US" sz="1800" dirty="0"/>
              <a:t>台，可扩展）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鼠标可在多主机之间自由移动，键盘可跟随鼠标焦点所在的窗口做输入操作</a:t>
            </a:r>
            <a:endParaRPr lang="en-US" altLang="zh-CN" sz="1800" dirty="0"/>
          </a:p>
          <a:p>
            <a:pPr lvl="1">
              <a:lnSpc>
                <a:spcPct val="21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多套主机在同一时刻仅有 </a:t>
            </a:r>
            <a:r>
              <a:rPr lang="en-US" altLang="zh-CN" sz="1800" dirty="0"/>
              <a:t>1 </a:t>
            </a:r>
            <a:r>
              <a:rPr lang="zh-CN" altLang="en-US" sz="1800" dirty="0"/>
              <a:t>套设备实际响应</a:t>
            </a:r>
            <a:r>
              <a:rPr lang="en-US" altLang="zh-CN" sz="1800" dirty="0"/>
              <a:t>input </a:t>
            </a:r>
            <a:r>
              <a:rPr lang="zh-CN" altLang="en-US" sz="1800" dirty="0"/>
              <a:t>操作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提供配置主机之间相对位置的功能，鼠标移动范围及方向受相对位置限制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254FEB"/>
                </a:solidFill>
              </a:rPr>
              <a:t>额外功能：支持文本文档、图片、</a:t>
            </a:r>
            <a:r>
              <a:rPr lang="en-US" altLang="zh-CN" sz="1800" dirty="0">
                <a:solidFill>
                  <a:srgbClr val="254FEB"/>
                </a:solidFill>
              </a:rPr>
              <a:t>word </a:t>
            </a:r>
            <a:r>
              <a:rPr lang="zh-CN" altLang="en-US" sz="1800" dirty="0">
                <a:solidFill>
                  <a:srgbClr val="254FEB"/>
                </a:solidFill>
              </a:rPr>
              <a:t>文档等文件的主机间拖拽功能</a:t>
            </a:r>
            <a:endParaRPr lang="en-US" altLang="zh-CN" sz="1800" dirty="0">
              <a:solidFill>
                <a:srgbClr val="254FEB"/>
              </a:solidFill>
            </a:endParaRPr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EDD198-887D-1729-AD03-880FD983940E}"/>
              </a:ext>
            </a:extLst>
          </p:cNvPr>
          <p:cNvSpPr txBox="1"/>
          <p:nvPr/>
        </p:nvSpPr>
        <p:spPr>
          <a:xfrm>
            <a:off x="5928360" y="1422618"/>
            <a:ext cx="6339840" cy="429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1800" b="1" dirty="0">
                <a:solidFill>
                  <a:srgbClr val="C00000"/>
                </a:solidFill>
              </a:rPr>
              <a:t>额外功能：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支持主机间剪切板功能共享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C00000"/>
                </a:solidFill>
              </a:rPr>
              <a:t>跨系统兼容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组合快捷键支持，支持不同系统键位映射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zh-CN" sz="1800" b="1" dirty="0">
                <a:solidFill>
                  <a:srgbClr val="C00000"/>
                </a:solidFill>
              </a:rPr>
              <a:t>良好的图形化界面及通知机制 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自动设备发现机制，超时断连机制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zh-CN" sz="1800" b="1" dirty="0">
                <a:solidFill>
                  <a:srgbClr val="C00000"/>
                </a:solidFill>
              </a:rPr>
              <a:t>采用公私钥认证和加密机制，保证安全性 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设备共享延迟低，可满足日常办公基本需求</a:t>
            </a:r>
            <a:endParaRPr lang="en-US" altLang="zh-CN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61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4A09A35-AD69-1719-CE6F-93EA65B7A83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33131625"/>
              </p:ext>
            </p:extLst>
          </p:nvPr>
        </p:nvGraphicFramePr>
        <p:xfrm>
          <a:off x="2326217" y="2080895"/>
          <a:ext cx="7480300" cy="3048000"/>
        </p:xfrm>
        <a:graphic>
          <a:graphicData uri="http://schemas.openxmlformats.org/drawingml/2006/table">
            <a:tbl>
              <a:tblPr/>
              <a:tblGrid>
                <a:gridCol w="1264920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1551940">
                  <a:extLst>
                    <a:ext uri="{9D8B030D-6E8A-4147-A177-3AD203B41FA5}">
                      <a16:colId xmlns:a16="http://schemas.microsoft.com/office/drawing/2014/main" val="265561854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42090689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77335104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Synergy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无界鼠标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 err="1">
                          <a:effectLst/>
                        </a:rPr>
                        <a:t>ShareMouse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DeviceShare</a:t>
                      </a:r>
                      <a:endParaRPr lang="en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Windows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>
                          <a:effectLst/>
                        </a:rPr>
                        <a:t>macOS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Linux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 dirty="0" err="1">
                          <a:effectLst/>
                        </a:rPr>
                        <a:t>OpenKylin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剪贴板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文件传输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免费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430B00-7103-1313-FFB7-41EE5495817C}"/>
              </a:ext>
            </a:extLst>
          </p:cNvPr>
          <p:cNvSpPr/>
          <p:nvPr/>
        </p:nvSpPr>
        <p:spPr>
          <a:xfrm>
            <a:off x="8898466" y="4483099"/>
            <a:ext cx="182033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在实现过程中第三方库引用情况如下：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dirty="0"/>
              <a:t>PyQT5</a:t>
            </a:r>
            <a:r>
              <a:rPr lang="zh-CN" altLang="en-US" dirty="0"/>
              <a:t>、</a:t>
            </a:r>
            <a:r>
              <a:rPr lang="en-US" altLang="zh-CN" dirty="0"/>
              <a:t>qt-material</a:t>
            </a:r>
            <a:r>
              <a:rPr lang="zh-CN" altLang="en-US" dirty="0"/>
              <a:t>、</a:t>
            </a:r>
            <a:r>
              <a:rPr lang="en-US" altLang="zh-CN" dirty="0"/>
              <a:t>pillow</a:t>
            </a:r>
          </a:p>
          <a:p>
            <a:pPr lvl="1">
              <a:lnSpc>
                <a:spcPct val="200000"/>
              </a:lnSpc>
            </a:pPr>
            <a:r>
              <a:rPr lang="en-US" altLang="zh-CN" dirty="0" err="1"/>
              <a:t>Pynput</a:t>
            </a:r>
            <a:r>
              <a:rPr lang="zh-CN" altLang="en-US" dirty="0"/>
              <a:t>、</a:t>
            </a:r>
            <a:r>
              <a:rPr lang="en-US" altLang="zh-CN" dirty="0" err="1"/>
              <a:t>pyperclip</a:t>
            </a:r>
            <a:r>
              <a:rPr lang="zh-CN" altLang="en-US" dirty="0"/>
              <a:t>、</a:t>
            </a:r>
            <a:r>
              <a:rPr lang="en-US" altLang="zh-CN" dirty="0" err="1"/>
              <a:t>pyevdev</a:t>
            </a:r>
            <a:r>
              <a:rPr lang="zh-CN" altLang="en-US" dirty="0"/>
              <a:t>、</a:t>
            </a:r>
            <a:r>
              <a:rPr lang="en-US" altLang="zh-CN" dirty="0" err="1"/>
              <a:t>screeninfo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dirty="0" err="1"/>
              <a:t>Zeroconf</a:t>
            </a:r>
            <a:r>
              <a:rPr lang="zh-CN" altLang="en-US" dirty="0"/>
              <a:t>、</a:t>
            </a:r>
            <a:r>
              <a:rPr lang="en-US" altLang="zh-CN" dirty="0" err="1"/>
              <a:t>netifaces</a:t>
            </a:r>
            <a:r>
              <a:rPr lang="zh-CN" altLang="en-US" dirty="0"/>
              <a:t>、</a:t>
            </a:r>
            <a:r>
              <a:rPr lang="en-US" altLang="zh-CN" dirty="0" err="1"/>
              <a:t>rsa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项目亮点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1AAD96-8D88-7257-8584-53FA5C2E623D}"/>
              </a:ext>
            </a:extLst>
          </p:cNvPr>
          <p:cNvSpPr txBox="1">
            <a:spLocks/>
          </p:cNvSpPr>
          <p:nvPr/>
        </p:nvSpPr>
        <p:spPr>
          <a:xfrm>
            <a:off x="41538" y="1291728"/>
            <a:ext cx="9524101" cy="462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800" dirty="0"/>
              <a:t>亮点</a:t>
            </a:r>
            <a:r>
              <a:rPr lang="en-US" altLang="zh-CN" sz="2800" dirty="0"/>
              <a:t>1</a:t>
            </a:r>
            <a:r>
              <a:rPr lang="zh-CN" altLang="en-US" sz="2800" dirty="0"/>
              <a:t>：跨平台通用性</a:t>
            </a:r>
            <a:endParaRPr lang="en-US" altLang="zh-CN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89AF24-47DC-CD92-D7C3-5CD80853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96" y="2734060"/>
            <a:ext cx="1654561" cy="16545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B74ACA-CF60-B164-99D3-56819276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6121"/>
            <a:ext cx="1905000" cy="190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55AF13-8444-75C4-C995-A4AC4AA33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5" y="2706121"/>
            <a:ext cx="1710441" cy="1710441"/>
          </a:xfrm>
          <a:prstGeom prst="rect">
            <a:avLst/>
          </a:prstGeom>
        </p:spPr>
      </p:pic>
      <p:pic>
        <p:nvPicPr>
          <p:cNvPr id="1026" name="Picture 2" descr="openKylin（开放麒麟）">
            <a:extLst>
              <a:ext uri="{FF2B5EF4-FFF2-40B4-BE49-F238E27FC236}">
                <a16:creationId xmlns:a16="http://schemas.microsoft.com/office/drawing/2014/main" id="{2F2FB068-1BD4-D33F-E45C-C9619468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259" y="3225366"/>
            <a:ext cx="3327400" cy="86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56FC-9055-8CCD-46E5-DE32575B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88" y="5501142"/>
            <a:ext cx="2471103" cy="5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yland logo">
            <a:extLst>
              <a:ext uri="{FF2B5EF4-FFF2-40B4-BE49-F238E27FC236}">
                <a16:creationId xmlns:a16="http://schemas.microsoft.com/office/drawing/2014/main" id="{7275682E-B78E-7045-7E58-094E4E3C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869" y="5125329"/>
            <a:ext cx="846772" cy="10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4519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733</Words>
  <Application>Microsoft Office PowerPoint</Application>
  <PresentationFormat>宽屏</PresentationFormat>
  <Paragraphs>218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Arial</vt:lpstr>
      <vt:lpstr>Times New Roman</vt:lpstr>
      <vt:lpstr>Wingdings</vt:lpstr>
      <vt:lpstr>Office 主题​​</vt:lpstr>
      <vt:lpstr>DeviceShare：基于OpenKylin的Hid-Input设备共享解决方案</vt:lpstr>
      <vt:lpstr>项目介绍</vt:lpstr>
      <vt:lpstr>PowerPoint 演示文稿</vt:lpstr>
      <vt:lpstr>1.1 设计背景</vt:lpstr>
      <vt:lpstr>1.2 设计目标</vt:lpstr>
      <vt:lpstr>1.3 较同类产品的优势</vt:lpstr>
      <vt:lpstr>1.4 作品原创性情况说明</vt:lpstr>
      <vt:lpstr>PowerPoint 演示文稿</vt:lpstr>
      <vt:lpstr>2.1 功能亮点</vt:lpstr>
      <vt:lpstr>2.1 功能亮点</vt:lpstr>
      <vt:lpstr>2.1 功能亮点</vt:lpstr>
      <vt:lpstr>PowerPoint 演示文稿</vt:lpstr>
      <vt:lpstr>3.1 技术栈与调用库</vt:lpstr>
      <vt:lpstr>3.2 软件功能框架</vt:lpstr>
      <vt:lpstr>3.3 系统运行流程</vt:lpstr>
      <vt:lpstr>3.3 系统设计难点</vt:lpstr>
      <vt:lpstr>3.3 系统设计难点</vt:lpstr>
      <vt:lpstr>PowerPoint 演示文稿</vt:lpstr>
      <vt:lpstr>4.1 项目测试环境</vt:lpstr>
      <vt:lpstr>4.2 项目测试结果说明</vt:lpstr>
      <vt:lpstr>PowerPoint 演示文稿</vt:lpstr>
      <vt:lpstr>5.1 作品演示播放</vt:lpstr>
      <vt:lpstr>总结</vt:lpstr>
      <vt:lpstr>请各位评委老师批评指正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浩天 马</cp:lastModifiedBy>
  <cp:revision>410</cp:revision>
  <dcterms:created xsi:type="dcterms:W3CDTF">2024-08-05T03:21:55Z</dcterms:created>
  <dcterms:modified xsi:type="dcterms:W3CDTF">2024-08-09T14:02:33Z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2052-6.7.1.8828</vt:lpwstr>
  </property>
</Properties>
</file>